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BE8-8548-4ED9-8B81-002592EA1D4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9EE528-E876-4359-AF2A-2C8D4E7C61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BE8-8548-4ED9-8B81-002592EA1D4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E528-E876-4359-AF2A-2C8D4E7C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BE8-8548-4ED9-8B81-002592EA1D4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E528-E876-4359-AF2A-2C8D4E7C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BE8-8548-4ED9-8B81-002592EA1D4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E528-E876-4359-AF2A-2C8D4E7C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BE8-8548-4ED9-8B81-002592EA1D4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E528-E876-4359-AF2A-2C8D4E7C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BE8-8548-4ED9-8B81-002592EA1D4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E528-E876-4359-AF2A-2C8D4E7C61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BE8-8548-4ED9-8B81-002592EA1D4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E528-E876-4359-AF2A-2C8D4E7C61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BE8-8548-4ED9-8B81-002592EA1D4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E528-E876-4359-AF2A-2C8D4E7C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BE8-8548-4ED9-8B81-002592EA1D4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E528-E876-4359-AF2A-2C8D4E7C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BE8-8548-4ED9-8B81-002592EA1D4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E528-E876-4359-AF2A-2C8D4E7C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BE8-8548-4ED9-8B81-002592EA1D4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E528-E876-4359-AF2A-2C8D4E7C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DB54BE8-8548-4ED9-8B81-002592EA1D4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9EE528-E876-4359-AF2A-2C8D4E7C619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686800" cy="2595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UMKC Corruption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267200"/>
            <a:ext cx="8686800" cy="2043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Wrong, and Why Has Nothing Changed?</a:t>
            </a:r>
          </a:p>
          <a:p>
            <a:endParaRPr lang="en-US" sz="2800" dirty="0"/>
          </a:p>
          <a:p>
            <a:r>
              <a:rPr lang="en-US" sz="2400" dirty="0" smtClean="0">
                <a:solidFill>
                  <a:srgbClr val="FFFF00"/>
                </a:solidFill>
              </a:rPr>
              <a:t>	   			     	  </a:t>
            </a:r>
          </a:p>
          <a:p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				  &lt;Professor Richard </a:t>
            </a:r>
            <a:r>
              <a:rPr lang="en-US" sz="2400" dirty="0" err="1" smtClean="0">
                <a:solidFill>
                  <a:srgbClr val="FFFF00"/>
                </a:solidFill>
              </a:rPr>
              <a:t>Arend</a:t>
            </a:r>
            <a:r>
              <a:rPr lang="en-US" sz="2400" dirty="0" smtClean="0">
                <a:solidFill>
                  <a:srgbClr val="FFFF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88421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1"/>
            <a:ext cx="7924800" cy="9905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Why Me, and Why Now?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05800" cy="48006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800" dirty="0" smtClean="0"/>
              <a:t>A vindicated whistle-blower being targeted by this Chancellor (owned by one embarrassed Donor).</a:t>
            </a:r>
          </a:p>
          <a:p>
            <a:pPr lvl="1"/>
            <a:r>
              <a:rPr lang="en-US" sz="2600" dirty="0" smtClean="0"/>
              <a:t>right about Princeton Review rankings fraud</a:t>
            </a:r>
          </a:p>
          <a:p>
            <a:pPr lvl="1"/>
            <a:r>
              <a:rPr lang="en-US" sz="2600" dirty="0" smtClean="0"/>
              <a:t>right about JPIM rankings </a:t>
            </a:r>
            <a:r>
              <a:rPr lang="en-US" sz="2600" dirty="0" smtClean="0"/>
              <a:t>fraud (03/05/15)</a:t>
            </a:r>
            <a:endParaRPr lang="en-US" sz="2600" dirty="0" smtClean="0"/>
          </a:p>
          <a:p>
            <a:pPr lvl="1"/>
            <a:r>
              <a:rPr lang="en-US" sz="2600" dirty="0" smtClean="0"/>
              <a:t>right about misleading jobs number donor fraud</a:t>
            </a:r>
          </a:p>
          <a:p>
            <a:pPr lvl="1"/>
            <a:r>
              <a:rPr lang="en-US" sz="2600" dirty="0" smtClean="0"/>
              <a:t>right about financial </a:t>
            </a:r>
            <a:r>
              <a:rPr lang="en-US" sz="2600" dirty="0" smtClean="0"/>
              <a:t>frauds (+$9m deficit in 5 </a:t>
            </a:r>
            <a:r>
              <a:rPr lang="en-US" sz="2600" dirty="0" err="1" smtClean="0"/>
              <a:t>yrs</a:t>
            </a:r>
            <a:r>
              <a:rPr lang="en-US" sz="2600" dirty="0" smtClean="0"/>
              <a:t>)</a:t>
            </a:r>
            <a:endParaRPr lang="en-US" sz="2600" dirty="0" smtClean="0"/>
          </a:p>
          <a:p>
            <a:pPr lvl="1"/>
            <a:r>
              <a:rPr lang="en-US" sz="2600" dirty="0" smtClean="0"/>
              <a:t>right about USASBE awards fraud</a:t>
            </a:r>
          </a:p>
          <a:p>
            <a:pPr marL="320040" lvl="1" indent="0">
              <a:buNone/>
            </a:pPr>
            <a:r>
              <a:rPr lang="en-US" sz="2600" dirty="0" smtClean="0"/>
              <a:t>…and a top researcher (AMR*)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Song and Norton left, but nothing has changed, because ‘bad’ people and policies remain… MU shows </a:t>
            </a:r>
            <a:r>
              <a:rPr lang="en-US" sz="2800" dirty="0" smtClean="0">
                <a:solidFill>
                  <a:srgbClr val="FFFF00"/>
                </a:solidFill>
              </a:rPr>
              <a:t>us one </a:t>
            </a:r>
            <a:r>
              <a:rPr lang="en-US" sz="2800" dirty="0" smtClean="0">
                <a:solidFill>
                  <a:srgbClr val="FFFF00"/>
                </a:solidFill>
              </a:rPr>
              <a:t>way forward</a:t>
            </a:r>
            <a:r>
              <a:rPr lang="en-US" sz="2800" dirty="0" smtClean="0"/>
              <a:t>..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6913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1"/>
            <a:ext cx="7924800" cy="9905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Laws Have Been Broken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05800" cy="49530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2800" dirty="0" smtClean="0"/>
              <a:t>State Laws in the Financial Frauds Reported</a:t>
            </a:r>
          </a:p>
          <a:p>
            <a:pPr lvl="1"/>
            <a:r>
              <a:rPr lang="en-US" sz="2400" dirty="0" smtClean="0"/>
              <a:t>see PwC Audit: unauthorized consultants [$40k]*; unauthorized handlers [$360k]*; added deficit of $9m in 5 years to ‘boost brand’ </a:t>
            </a:r>
            <a:r>
              <a:rPr lang="en-US" sz="2400" dirty="0" smtClean="0"/>
              <a:t>[incl. unjustified </a:t>
            </a:r>
            <a:r>
              <a:rPr lang="en-US" sz="2400" dirty="0" smtClean="0"/>
              <a:t>salaries]</a:t>
            </a:r>
          </a:p>
          <a:p>
            <a:pPr lvl="1"/>
            <a:r>
              <a:rPr lang="en-US" sz="2400" dirty="0" smtClean="0"/>
              <a:t>Nepotistic Hiring: Song (spouses, mentors, friends’ doctoral students); continues with Hornsby, and with Morton [hiring practices and standards clearly defied]</a:t>
            </a:r>
            <a:endParaRPr lang="en-US" sz="2400" dirty="0"/>
          </a:p>
          <a:p>
            <a:pPr marL="45720" indent="0">
              <a:buNone/>
            </a:pPr>
            <a:r>
              <a:rPr lang="en-US" sz="2800" dirty="0" smtClean="0"/>
              <a:t>Federal Laws in Student Visa Restrictions</a:t>
            </a:r>
          </a:p>
          <a:p>
            <a:pPr lvl="1"/>
            <a:r>
              <a:rPr lang="en-US" sz="2600" dirty="0" err="1" smtClean="0"/>
              <a:t>eScholar</a:t>
            </a:r>
            <a:r>
              <a:rPr lang="en-US" sz="2600" dirty="0" smtClean="0"/>
              <a:t> students </a:t>
            </a:r>
            <a:r>
              <a:rPr lang="en-US" sz="2600" dirty="0" smtClean="0"/>
              <a:t>required to start a business in USA</a:t>
            </a:r>
          </a:p>
          <a:p>
            <a:pPr marL="45720" indent="0">
              <a:buNone/>
            </a:pPr>
            <a:r>
              <a:rPr lang="en-US" sz="2800" dirty="0" smtClean="0"/>
              <a:t>Other</a:t>
            </a:r>
          </a:p>
          <a:p>
            <a:pPr lvl="1"/>
            <a:r>
              <a:rPr lang="en-US" sz="2600" dirty="0" smtClean="0"/>
              <a:t>EEOC/ MCHR non-retaliation </a:t>
            </a:r>
            <a:r>
              <a:rPr lang="en-US" sz="2600" dirty="0" smtClean="0"/>
              <a:t>requirements defied</a:t>
            </a:r>
            <a:endParaRPr lang="en-US" sz="2600" dirty="0" smtClean="0"/>
          </a:p>
          <a:p>
            <a:pPr lvl="1"/>
            <a:r>
              <a:rPr lang="en-US" sz="2600" dirty="0" smtClean="0"/>
              <a:t>Whistleblower </a:t>
            </a:r>
            <a:r>
              <a:rPr lang="en-US" sz="2600" dirty="0" smtClean="0"/>
              <a:t>protections defied</a:t>
            </a:r>
            <a:endParaRPr lang="en-US" sz="2600" dirty="0" smtClean="0"/>
          </a:p>
          <a:p>
            <a:pPr lvl="1"/>
            <a:r>
              <a:rPr lang="en-US" sz="2600" dirty="0" smtClean="0"/>
              <a:t>Libel by Administrators of their own Faculty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034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1"/>
            <a:ext cx="7924800" cy="9905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CRRs &amp; </a:t>
            </a:r>
            <a:r>
              <a:rPr lang="en-US" sz="4400" dirty="0" err="1" smtClean="0"/>
              <a:t>Gov</a:t>
            </a:r>
            <a:r>
              <a:rPr lang="en-US" sz="4400" dirty="0" smtClean="0"/>
              <a:t> Policies Broken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058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Regarding hiring of past two Deans and current Provost [violations of process and of standards]</a:t>
            </a:r>
          </a:p>
          <a:p>
            <a:r>
              <a:rPr lang="en-US" sz="2800" dirty="0" smtClean="0"/>
              <a:t>Regarding Grievance Process [violations of process – e.g., Parry’s claim on KC Star report]</a:t>
            </a:r>
          </a:p>
          <a:p>
            <a:r>
              <a:rPr lang="en-US" sz="2800" dirty="0" smtClean="0"/>
              <a:t>Regarding Academic Fraud [violations of process and lack of </a:t>
            </a:r>
            <a:r>
              <a:rPr lang="en-US" sz="2800" dirty="0" smtClean="0"/>
              <a:t>action </a:t>
            </a:r>
            <a:r>
              <a:rPr lang="en-US" sz="2800" dirty="0" smtClean="0"/>
              <a:t>given evidence – </a:t>
            </a:r>
            <a:r>
              <a:rPr lang="en-US" sz="2800" dirty="0" smtClean="0"/>
              <a:t>512 jobs]</a:t>
            </a:r>
            <a:endParaRPr lang="en-US" sz="2800" dirty="0" smtClean="0"/>
          </a:p>
          <a:p>
            <a:r>
              <a:rPr lang="en-US" sz="2800" dirty="0" smtClean="0"/>
              <a:t>Regarding Annual Reviews [violations of process and denial of service]</a:t>
            </a:r>
          </a:p>
          <a:p>
            <a:pPr marL="45720" indent="0">
              <a:buNone/>
            </a:pPr>
            <a:r>
              <a:rPr lang="en-US" sz="2800" dirty="0" smtClean="0"/>
              <a:t>..</a:t>
            </a:r>
            <a:r>
              <a:rPr lang="en-US" sz="2800" dirty="0" smtClean="0">
                <a:solidFill>
                  <a:srgbClr val="FFFF00"/>
                </a:solidFill>
              </a:rPr>
              <a:t>tone-deaf on these, at all levels, openly defying our rules of a shared governance institution.</a:t>
            </a:r>
            <a:endParaRPr lang="en-US" sz="2800" dirty="0">
              <a:solidFill>
                <a:srgbClr val="FFFF00"/>
              </a:solidFill>
            </a:endParaRPr>
          </a:p>
          <a:p>
            <a:pPr marL="4572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27357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1"/>
            <a:ext cx="7924800" cy="9905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More of the Same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058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new Provost with zero publications in MGT – lacking all legitimacy of an Academic Rep [Bloch]</a:t>
            </a:r>
          </a:p>
          <a:p>
            <a:r>
              <a:rPr lang="en-US" sz="2800" dirty="0" smtClean="0"/>
              <a:t>Dean salaries at $500k (higher than top schools), with raise this year, fire-able under </a:t>
            </a:r>
            <a:r>
              <a:rPr lang="en-US" sz="2800" dirty="0" smtClean="0"/>
              <a:t>330.010.A</a:t>
            </a:r>
            <a:endParaRPr lang="en-US" sz="2800" dirty="0" smtClean="0"/>
          </a:p>
          <a:p>
            <a:r>
              <a:rPr lang="en-US" sz="2800" dirty="0" err="1" smtClean="0"/>
              <a:t>Dept</a:t>
            </a:r>
            <a:r>
              <a:rPr lang="en-US" sz="2800" dirty="0" smtClean="0"/>
              <a:t> </a:t>
            </a:r>
            <a:r>
              <a:rPr lang="en-US" sz="2800" dirty="0" err="1" smtClean="0"/>
              <a:t>Chr</a:t>
            </a:r>
            <a:r>
              <a:rPr lang="en-US" sz="2800" dirty="0" smtClean="0"/>
              <a:t> salary over $325k (doubled), with raise this year, </a:t>
            </a:r>
            <a:r>
              <a:rPr lang="en-US" sz="2800" dirty="0"/>
              <a:t>fire-able under </a:t>
            </a:r>
            <a:r>
              <a:rPr lang="en-US" sz="2800" dirty="0" smtClean="0"/>
              <a:t>330.010.A</a:t>
            </a:r>
            <a:endParaRPr lang="en-US" sz="2800" dirty="0"/>
          </a:p>
          <a:p>
            <a:r>
              <a:rPr lang="en-US" sz="2800" dirty="0" smtClean="0"/>
              <a:t>MBA Director salary over $300k ($60k raise), Song’s mentor, </a:t>
            </a:r>
            <a:r>
              <a:rPr lang="en-US" sz="2800" dirty="0"/>
              <a:t>fire-able under </a:t>
            </a:r>
            <a:r>
              <a:rPr lang="en-US" sz="2800" dirty="0" smtClean="0"/>
              <a:t>330.010.A</a:t>
            </a:r>
            <a:endParaRPr lang="en-US" sz="2800" dirty="0"/>
          </a:p>
          <a:p>
            <a:r>
              <a:rPr lang="en-US" sz="2800" dirty="0" smtClean="0"/>
              <a:t>Hired USASBE investigator, who found nothing, although same data as for PR, from </a:t>
            </a:r>
            <a:r>
              <a:rPr lang="en-US" sz="2800" dirty="0" smtClean="0"/>
              <a:t>UNT </a:t>
            </a:r>
            <a:r>
              <a:rPr lang="en-US" sz="2800" dirty="0" smtClean="0"/>
              <a:t>(raise)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6699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1"/>
            <a:ext cx="7924800" cy="9905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More of the Same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05800" cy="48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Continuing costly and harmful programs started under Song, including:</a:t>
            </a:r>
          </a:p>
          <a:p>
            <a:pPr lvl="1"/>
            <a:r>
              <a:rPr lang="en-US" sz="2400" dirty="0" err="1" smtClean="0"/>
              <a:t>eScholars</a:t>
            </a:r>
            <a:r>
              <a:rPr lang="en-US" sz="2400" dirty="0" smtClean="0"/>
              <a:t> </a:t>
            </a:r>
            <a:r>
              <a:rPr lang="en-US" sz="2400" dirty="0" smtClean="0"/>
              <a:t>certificate ($</a:t>
            </a:r>
            <a:r>
              <a:rPr lang="en-US" sz="2400" dirty="0" smtClean="0"/>
              <a:t>1m to start up and run*) </a:t>
            </a:r>
            <a:r>
              <a:rPr lang="en-US" sz="2400" dirty="0" smtClean="0"/>
              <a:t>[</a:t>
            </a:r>
            <a:r>
              <a:rPr lang="en-US" sz="2400" dirty="0" smtClean="0"/>
              <a:t>to inflate PR rankings on start-up </a:t>
            </a:r>
            <a:r>
              <a:rPr lang="en-US" sz="2400" dirty="0" smtClean="0"/>
              <a:t>rates at Bloch]</a:t>
            </a:r>
            <a:endParaRPr lang="en-US" sz="2400" dirty="0" smtClean="0"/>
          </a:p>
          <a:p>
            <a:pPr lvl="1"/>
            <a:r>
              <a:rPr lang="en-US" sz="2400" dirty="0" smtClean="0"/>
              <a:t>VCC Business Plan Competition (only </a:t>
            </a:r>
            <a:r>
              <a:rPr lang="en-US" sz="2400" dirty="0" smtClean="0"/>
              <a:t>from 2014 </a:t>
            </a:r>
            <a:r>
              <a:rPr lang="en-US" sz="2400" dirty="0" smtClean="0"/>
              <a:t>on did the $50+k prize money get paid out; previously, went to Song - $25k one year to </a:t>
            </a:r>
            <a:r>
              <a:rPr lang="en-US" sz="2400" dirty="0" smtClean="0"/>
              <a:t>his spouse </a:t>
            </a:r>
            <a:r>
              <a:rPr lang="en-US" sz="2400" dirty="0" smtClean="0"/>
              <a:t>for ‘admin’)</a:t>
            </a:r>
          </a:p>
          <a:p>
            <a:pPr lvl="1"/>
            <a:r>
              <a:rPr lang="en-US" sz="2400" dirty="0" smtClean="0"/>
              <a:t>ENT460 Capstone [to inflate PR rankings on students taking ENT courses] – tuition and an elective wasted</a:t>
            </a:r>
          </a:p>
          <a:p>
            <a:pPr lvl="1"/>
            <a:endParaRPr lang="en-US" sz="2400" dirty="0"/>
          </a:p>
          <a:p>
            <a:pPr marL="45720" indent="0">
              <a:buNone/>
            </a:pPr>
            <a:r>
              <a:rPr lang="en-US" sz="2600" dirty="0" smtClean="0"/>
              <a:t>…</a:t>
            </a:r>
            <a:r>
              <a:rPr lang="en-US" sz="2600" dirty="0" smtClean="0">
                <a:solidFill>
                  <a:srgbClr val="FFFF00"/>
                </a:solidFill>
              </a:rPr>
              <a:t>why continue any of these??</a:t>
            </a:r>
          </a:p>
        </p:txBody>
      </p:sp>
    </p:spTree>
    <p:extLst>
      <p:ext uri="{BB962C8B-B14F-4D97-AF65-F5344CB8AC3E}">
        <p14:creationId xmlns:p14="http://schemas.microsoft.com/office/powerpoint/2010/main" val="234892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1"/>
            <a:ext cx="7924800" cy="9905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Questions and Answers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05800" cy="50292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sz="2600" dirty="0" smtClean="0"/>
              <a:t>Where are the repercussions from the frauds/ libel?</a:t>
            </a:r>
          </a:p>
          <a:p>
            <a:pPr marL="45720" indent="0">
              <a:buNone/>
            </a:pPr>
            <a:r>
              <a:rPr lang="en-US" sz="2600" dirty="0" smtClean="0"/>
              <a:t>Where are the </a:t>
            </a:r>
            <a:r>
              <a:rPr lang="en-US" sz="2600" dirty="0" smtClean="0"/>
              <a:t>claw-backs of </a:t>
            </a:r>
            <a:r>
              <a:rPr lang="en-US" sz="2600" dirty="0" smtClean="0"/>
              <a:t>the ill-gotten gains?</a:t>
            </a:r>
          </a:p>
          <a:p>
            <a:pPr marL="45720" indent="0">
              <a:buNone/>
            </a:pPr>
            <a:r>
              <a:rPr lang="en-US" sz="2600" dirty="0" smtClean="0"/>
              <a:t>Why continue to reward those who gained under Song/ Tan and continue to harm those who lost?</a:t>
            </a:r>
          </a:p>
          <a:p>
            <a:pPr marL="45720" indent="0">
              <a:buNone/>
            </a:pPr>
            <a:endParaRPr lang="en-US" sz="2600" dirty="0"/>
          </a:p>
          <a:p>
            <a:pPr marL="45720" indent="0"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Time to investigate FULLY and independently all of the issues </a:t>
            </a:r>
            <a:r>
              <a:rPr lang="en-US" sz="2600" dirty="0" smtClean="0">
                <a:solidFill>
                  <a:srgbClr val="FFFF00"/>
                </a:solidFill>
              </a:rPr>
              <a:t>now </a:t>
            </a:r>
            <a:r>
              <a:rPr lang="en-US" sz="2600" dirty="0" smtClean="0">
                <a:solidFill>
                  <a:srgbClr val="FFFF00"/>
                </a:solidFill>
              </a:rPr>
              <a:t>reported by outside </a:t>
            </a:r>
            <a:r>
              <a:rPr lang="en-US" sz="2600" dirty="0" smtClean="0">
                <a:solidFill>
                  <a:srgbClr val="FFFF00"/>
                </a:solidFill>
              </a:rPr>
              <a:t>agencies (PwC, COACHE).</a:t>
            </a:r>
            <a:endParaRPr lang="en-US" sz="2600" dirty="0" smtClean="0">
              <a:solidFill>
                <a:srgbClr val="FFFF00"/>
              </a:solidFill>
            </a:endParaRPr>
          </a:p>
          <a:p>
            <a:pPr marL="45720" indent="0"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Time to hold this Administration responsible, and remove the corruptive influences on </a:t>
            </a:r>
            <a:r>
              <a:rPr lang="en-US" sz="2600" dirty="0" smtClean="0">
                <a:solidFill>
                  <a:srgbClr val="FFFF00"/>
                </a:solidFill>
              </a:rPr>
              <a:t>this public </a:t>
            </a:r>
            <a:r>
              <a:rPr lang="en-US" sz="2600" dirty="0" smtClean="0">
                <a:solidFill>
                  <a:srgbClr val="FFFF00"/>
                </a:solidFill>
              </a:rPr>
              <a:t>State School.</a:t>
            </a:r>
          </a:p>
          <a:p>
            <a:pPr marL="45720" indent="0"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Time for a real Ombudsperson, and for a change in Leadership to someone who will listen and act for the Faculty and for the Students</a:t>
            </a:r>
            <a:r>
              <a:rPr lang="en-US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961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686800" cy="2595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UMKC Corruption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267200"/>
            <a:ext cx="8686800" cy="2043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Will you turn a blind eye, or will YOU act?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400" dirty="0" smtClean="0">
                <a:solidFill>
                  <a:srgbClr val="FFFF00"/>
                </a:solidFill>
              </a:rPr>
              <a:t>	   			     	  </a:t>
            </a:r>
          </a:p>
        </p:txBody>
      </p:sp>
    </p:spTree>
    <p:extLst>
      <p:ext uri="{BB962C8B-B14F-4D97-AF65-F5344CB8AC3E}">
        <p14:creationId xmlns:p14="http://schemas.microsoft.com/office/powerpoint/2010/main" val="486182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279</TotalTime>
  <Words>610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UMKC Corruption</vt:lpstr>
      <vt:lpstr>Why Me, and Why Now?</vt:lpstr>
      <vt:lpstr>Laws Have Been Broken</vt:lpstr>
      <vt:lpstr>CRRs &amp; Gov Policies Broken</vt:lpstr>
      <vt:lpstr>More of the Same</vt:lpstr>
      <vt:lpstr>More of the Same</vt:lpstr>
      <vt:lpstr>Questions and Answers</vt:lpstr>
      <vt:lpstr>UMKC Corruption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</dc:creator>
  <cp:lastModifiedBy>x</cp:lastModifiedBy>
  <cp:revision>13</cp:revision>
  <dcterms:created xsi:type="dcterms:W3CDTF">2015-11-29T16:36:13Z</dcterms:created>
  <dcterms:modified xsi:type="dcterms:W3CDTF">2015-12-01T00:58:50Z</dcterms:modified>
</cp:coreProperties>
</file>